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49">
  <p:sldMasterIdLst>
    <p:sldMasterId id="2147483660" r:id="rId1"/>
  </p:sldMasterIdLst>
  <p:notesMasterIdLst>
    <p:notesMasterId r:id="rId20"/>
  </p:notesMasterIdLst>
  <p:sldIdLst>
    <p:sldId id="256" r:id="rId2"/>
    <p:sldId id="265" r:id="rId3"/>
    <p:sldId id="257" r:id="rId4"/>
    <p:sldId id="258" r:id="rId5"/>
    <p:sldId id="272" r:id="rId6"/>
    <p:sldId id="266" r:id="rId7"/>
    <p:sldId id="259" r:id="rId8"/>
    <p:sldId id="260" r:id="rId9"/>
    <p:sldId id="276" r:id="rId10"/>
    <p:sldId id="267" r:id="rId11"/>
    <p:sldId id="262" r:id="rId12"/>
    <p:sldId id="263" r:id="rId13"/>
    <p:sldId id="264" r:id="rId14"/>
    <p:sldId id="268" r:id="rId15"/>
    <p:sldId id="274" r:id="rId16"/>
    <p:sldId id="275" r:id="rId17"/>
    <p:sldId id="271" r:id="rId18"/>
    <p:sldId id="273" r:id="rId19"/>
  </p:sldIdLst>
  <p:sldSz cx="9144000" cy="6858000" type="screen4x3"/>
  <p:notesSz cx="6858000" cy="994727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7" autoAdjust="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715EB-3156-48E5-9560-CA52A35AB0F8}" type="datetimeFigureOut">
              <a:rPr lang="sk-SK" smtClean="0"/>
              <a:pPr/>
              <a:t>10.04.2024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6B34C-8804-45D6-B4C3-63876D097C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927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B34C-8804-45D6-B4C3-63876D097C47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62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á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034E2F-EFAB-4881-A689-DC606E8699DC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7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8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1C2E05-CF4F-4DDF-9440-34400DF120E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45512-8DC9-4078-8E1B-93ACF05208E3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0FBBC-8745-4DB7-B304-5C3F4D513D5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D30A2-C665-440A-85CF-3F347806841D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94476-0DB9-492C-9591-0929D4DBD37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CDACE-884C-4287-B61C-73CE6F23A60E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12246-8E17-4D88-A26C-8EC140A400F2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ĺžni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á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á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8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F3F2B-BAB8-4697-8F21-E468FDD599C2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9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354FB2-F3B5-4DB6-8840-860E66742BF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EC0F-E22A-4C72-8259-DFE0BCABCEF0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6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3602-C191-41D2-B74C-AB0C7254AF5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18EB68-C753-4D4B-BB7B-EDE555CE7FDA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C3959D-2C68-4570-8E6C-87EE134D2B3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9495E-CEEF-4F6B-8060-F9D84ED86D24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4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B88D-07D3-487C-AB7C-C00EF60D778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bdĺžni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6E743B-2A11-4080-ABF6-708E3E468D12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7FCC35-3013-4FE5-B813-8E2F97E8D81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F1C3FF-ACB8-472C-9AB9-4EFA58D7082D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6D63A8-534A-498C-808B-2EB5DF73B0C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Vývojový diagram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ývojový diagram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8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043B9-9BD6-4674-865D-9CBB5E2A0783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9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10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5E4A1B-C865-4317-8C71-DECE9FA84AA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á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33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9D7D920-6DA6-4486-9E5D-65E7BBEBB76B}" type="datetimeFigureOut">
              <a:rPr lang="sk-SK"/>
              <a:pPr>
                <a:defRPr/>
              </a:pPr>
              <a:t>10.04.2024</a:t>
            </a:fld>
            <a:endParaRPr lang="sk-SK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k-SK" dirty="0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363C121-7F08-4D38-9427-EA81460DF92C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sp>
        <p:nvSpPr>
          <p:cNvPr id="15" name="Obdĺžni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8981" y="74645"/>
            <a:ext cx="8065020" cy="601865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sz="1400" dirty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1800" b="1" dirty="0">
                <a:latin typeface="+mj-lt"/>
              </a:rPr>
              <a:t>Vysoká škola zdravotníctva a sociálnej práce sv. Alžbety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1800" b="1" dirty="0">
                <a:latin typeface="+mj-lt"/>
              </a:rPr>
              <a:t>v Bratislave, n. o.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800" b="1" dirty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4200" b="1" i="1" dirty="0">
              <a:latin typeface="+mj-lt"/>
              <a:cs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latin typeface="+mj-lt"/>
                <a:cs typeface="Times New Roman" panose="02020603050405020304" pitchFamily="18" charset="0"/>
              </a:rPr>
              <a:t>Vnútorný systém zabezpečovania kvality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latin typeface="+mj-lt"/>
                <a:cs typeface="Times New Roman" panose="02020603050405020304" pitchFamily="18" charset="0"/>
              </a:rPr>
              <a:t>vysokoškolského vzdelávania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900" b="1" u="sng" dirty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1900" b="1" dirty="0">
                <a:latin typeface="+mj-lt"/>
              </a:rPr>
              <a:t>Predstavenie vnútorného systému pre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1900" b="1" dirty="0">
                <a:latin typeface="+mj-lt"/>
              </a:rPr>
              <a:t>Pracovnú </a:t>
            </a:r>
            <a:r>
              <a:rPr lang="sk-SK" sz="1900" b="1" dirty="0" smtClean="0">
                <a:latin typeface="+mj-lt"/>
              </a:rPr>
              <a:t>skupinu </a:t>
            </a:r>
            <a:r>
              <a:rPr lang="sk-SK" sz="1900" b="1" dirty="0">
                <a:latin typeface="+mj-lt"/>
              </a:rPr>
              <a:t>SAAVŠ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900" b="1" u="sng" dirty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900" b="1" u="sng" dirty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900" b="1" u="sng" dirty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1900" b="1" dirty="0">
                <a:latin typeface="+mj-lt"/>
              </a:rPr>
              <a:t>8. apríl 2024  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1900" b="1" u="sng" dirty="0"/>
          </a:p>
          <a:p>
            <a:pPr algn="ctr" eaLnBrk="1" fontAlgn="auto" hangingPunct="1">
              <a:spcAft>
                <a:spcPts val="0"/>
              </a:spcAft>
              <a:defRPr/>
            </a:pPr>
            <a:endParaRPr lang="sk-SK" sz="6400" b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99592" y="4076700"/>
            <a:ext cx="8065021" cy="18002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sk-SK" sz="2000" b="1" dirty="0"/>
              <a:t>© </a:t>
            </a:r>
            <a:r>
              <a:rPr lang="sk-SK" sz="1600" b="1" dirty="0"/>
              <a:t>prof. JUDr. Vojtech Tkáč, PhD.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k-SK" sz="1600" b="1" dirty="0"/>
              <a:t>prorektor pre vnútorný systém kvality</a:t>
            </a:r>
          </a:p>
          <a:p>
            <a:pPr algn="ctr" fontAlgn="auto">
              <a:spcAft>
                <a:spcPts val="0"/>
              </a:spcAft>
              <a:defRPr/>
            </a:pPr>
            <a:endParaRPr lang="sk-SK" sz="2000" b="1" dirty="0"/>
          </a:p>
        </p:txBody>
      </p:sp>
      <p:pic>
        <p:nvPicPr>
          <p:cNvPr id="1026" name="Obrázo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810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475656" y="404664"/>
            <a:ext cx="72008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sk-SK" sz="2400" b="1" dirty="0">
                <a:solidFill>
                  <a:schemeClr val="accent5">
                    <a:lumMod val="75000"/>
                  </a:schemeClr>
                </a:solidFill>
                <a:latin typeface="Gill Sans MT"/>
                <a:ea typeface="Times New Roman" panose="02020603050405020304" pitchFamily="18" charset="0"/>
              </a:rPr>
              <a:t>Organizácia vnútorného systému zabezpečovania kvality vysokoškolského vzdelávania </a:t>
            </a:r>
            <a:r>
              <a:rPr lang="sk-SK" sz="2000" b="1" dirty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 </a:t>
            </a:r>
            <a:endParaRPr lang="sk-SK" sz="2000" dirty="0">
              <a:solidFill>
                <a:prstClr val="black"/>
              </a:solidFill>
              <a:latin typeface="Gill Sans MT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sk-SK" sz="1400" dirty="0" smtClean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Vnútorný </a:t>
            </a:r>
            <a:r>
              <a:rPr lang="sk-SK" sz="1400" dirty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systém zabezpečovania kvality vysokoškolského vzdelávania ustanovujú právne predpisy Slovenskej republiky a Štandardy Slovenskej akreditačnej agentúry pre vysoké školy.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sk-SK" sz="1400" dirty="0" smtClean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Právomoc </a:t>
            </a:r>
            <a:r>
              <a:rPr lang="sk-SK" sz="1400" dirty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v oblasti podľa odseku 1. uskutočňujú najmä:</a:t>
            </a:r>
          </a:p>
          <a:p>
            <a:pPr marL="358775" lvl="0" indent="-179388" algn="just">
              <a:lnSpc>
                <a:spcPct val="150000"/>
              </a:lnSpc>
              <a:spcAft>
                <a:spcPts val="0"/>
              </a:spcAft>
            </a:pPr>
            <a:r>
              <a:rPr lang="sk-SK" sz="1400" dirty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a) rektor,  </a:t>
            </a:r>
          </a:p>
          <a:p>
            <a:pPr marL="358775" lvl="0" indent="-179388" algn="just">
              <a:lnSpc>
                <a:spcPct val="150000"/>
              </a:lnSpc>
              <a:spcAft>
                <a:spcPts val="0"/>
              </a:spcAft>
            </a:pPr>
            <a:r>
              <a:rPr lang="sk-SK" sz="1400" dirty="0">
                <a:solidFill>
                  <a:srgbClr val="000000"/>
                </a:solidFill>
                <a:latin typeface="Gill Sans MT"/>
                <a:ea typeface="Times New Roman" panose="02020603050405020304" pitchFamily="18" charset="0"/>
              </a:rPr>
              <a:t>b) Programová rada Vysokej školy zdravotníctva a sociálnej práce sv. Alžbety v Bratislave, n. o. pre študijné programy a odbory habilitačného konania a inauguračného konania, </a:t>
            </a:r>
            <a:endParaRPr lang="sk-SK" sz="1400" dirty="0">
              <a:solidFill>
                <a:prstClr val="black"/>
              </a:solidFill>
              <a:latin typeface="Gill Sans MT"/>
              <a:ea typeface="Times New Roman" panose="02020603050405020304" pitchFamily="18" charset="0"/>
            </a:endParaRPr>
          </a:p>
          <a:p>
            <a:pPr marL="358775" lvl="0" indent="-179388" algn="just">
              <a:lnSpc>
                <a:spcPct val="150000"/>
              </a:lnSpc>
              <a:spcAft>
                <a:spcPts val="0"/>
              </a:spcAft>
            </a:pPr>
            <a:r>
              <a:rPr lang="sk-SK" sz="1400" dirty="0">
                <a:solidFill>
                  <a:srgbClr val="000000"/>
                </a:solidFill>
                <a:latin typeface="Gill Sans MT"/>
                <a:ea typeface="Times New Roman" panose="02020603050405020304" pitchFamily="18" charset="0"/>
              </a:rPr>
              <a:t>c) Rada Vysokej školy zdravotníctva a sociálnej práce sv. Alžbety v Bratislave, n. o. pre vnútorný systém zabezpečovania kvality vysokoškolského vzdelávania a</a:t>
            </a:r>
            <a:endParaRPr lang="sk-SK" sz="1400" dirty="0">
              <a:solidFill>
                <a:prstClr val="black"/>
              </a:solidFill>
              <a:latin typeface="Gill Sans MT"/>
              <a:ea typeface="Times New Roman" panose="02020603050405020304" pitchFamily="18" charset="0"/>
            </a:endParaRPr>
          </a:p>
          <a:p>
            <a:pPr marL="358775" lvl="0" indent="-179388" algn="just">
              <a:lnSpc>
                <a:spcPct val="150000"/>
              </a:lnSpc>
              <a:spcAft>
                <a:spcPts val="0"/>
              </a:spcAft>
            </a:pPr>
            <a:r>
              <a:rPr lang="sk-SK" sz="1400" dirty="0">
                <a:solidFill>
                  <a:srgbClr val="000000"/>
                </a:solidFill>
                <a:latin typeface="Gill Sans MT"/>
                <a:ea typeface="Times New Roman" panose="02020603050405020304" pitchFamily="18" charset="0"/>
              </a:rPr>
              <a:t>d) ostatné </a:t>
            </a:r>
            <a:r>
              <a:rPr lang="sk-SK" sz="1400" dirty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orgány vnútorného systému zabezpečovania kvality vysokoškolského vzdelávania vysokej školy, ustanovené osobitnými vnútornými </a:t>
            </a:r>
            <a:r>
              <a:rPr lang="sk-SK" sz="1400" dirty="0" smtClean="0">
                <a:solidFill>
                  <a:prstClr val="black"/>
                </a:solidFill>
                <a:latin typeface="Gill Sans MT"/>
                <a:ea typeface="Times New Roman" panose="02020603050405020304" pitchFamily="18" charset="0"/>
              </a:rPr>
              <a:t>predpismi.       </a:t>
            </a:r>
            <a:endParaRPr lang="sk-SK" sz="1400" dirty="0">
              <a:solidFill>
                <a:prstClr val="black"/>
              </a:solidFill>
              <a:latin typeface="Gill Sans MT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200"/>
              </a:spcAft>
            </a:pPr>
            <a:r>
              <a:rPr lang="sk-SK" sz="1400" dirty="0" smtClean="0">
                <a:solidFill>
                  <a:srgbClr val="000000"/>
                </a:solidFill>
                <a:latin typeface="Gill Sans MT"/>
                <a:ea typeface="Times New Roman" panose="02020603050405020304" pitchFamily="18" charset="0"/>
              </a:rPr>
              <a:t>Základné </a:t>
            </a:r>
            <a:r>
              <a:rPr lang="sk-SK" sz="1400" dirty="0">
                <a:solidFill>
                  <a:srgbClr val="000000"/>
                </a:solidFill>
                <a:latin typeface="Gill Sans MT"/>
                <a:ea typeface="Times New Roman" panose="02020603050405020304" pitchFamily="18" charset="0"/>
              </a:rPr>
              <a:t>právomoci v tvorbe, aplikácii a realizácii vnútorného systému má najmä Akademický senát vysokej školy.</a:t>
            </a:r>
            <a:endParaRPr lang="sk-SK" sz="1400" dirty="0">
              <a:solidFill>
                <a:prstClr val="black"/>
              </a:solidFill>
              <a:latin typeface="Gill Sans M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99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Normatívna činnosť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49552"/>
          </a:xfrm>
        </p:spPr>
        <p:txBody>
          <a:bodyPr/>
          <a:lstStyle/>
          <a:p>
            <a:pPr marL="82550" indent="0" algn="ctr">
              <a:buNone/>
            </a:pPr>
            <a:r>
              <a:rPr lang="sk-SK" sz="2800" dirty="0" smtClean="0"/>
              <a:t>Novela </a:t>
            </a:r>
            <a:r>
              <a:rPr lang="sk-SK" sz="2800" dirty="0"/>
              <a:t>zákona č. 131/2002 Z. z. o vysokých školách, účinnosť novely od 25. apríla 2022:</a:t>
            </a:r>
          </a:p>
          <a:p>
            <a:pPr marL="82550" indent="0" algn="ctr">
              <a:buNone/>
            </a:pPr>
            <a:r>
              <a:rPr lang="sk-SK" sz="2800" dirty="0"/>
              <a:t>„</a:t>
            </a:r>
            <a:r>
              <a:rPr lang="sk-SK" sz="2800" dirty="0" smtClean="0"/>
              <a:t>VŠZ a SP </a:t>
            </a:r>
            <a:r>
              <a:rPr lang="sk-SK" sz="2800" dirty="0"/>
              <a:t>zosúladila do 31. augusta 2023 svoje vnútorné predpisy s predpismi účinnými </a:t>
            </a:r>
          </a:p>
          <a:p>
            <a:pPr marL="82550" indent="0" algn="ctr">
              <a:buNone/>
            </a:pPr>
            <a:r>
              <a:rPr lang="sk-SK" sz="2800" dirty="0"/>
              <a:t>od 25. apríla 2022 “</a:t>
            </a:r>
          </a:p>
          <a:p>
            <a:pPr marL="82550" indent="0" algn="just">
              <a:buNone/>
            </a:pPr>
            <a:endParaRPr lang="sk-SK" sz="2800" dirty="0"/>
          </a:p>
          <a:p>
            <a:pPr marL="82550" indent="0" algn="ctr">
              <a:buNone/>
            </a:pPr>
            <a:r>
              <a:rPr lang="sk-SK" sz="2800" dirty="0" smtClean="0"/>
              <a:t>Ministerstvo </a:t>
            </a:r>
            <a:r>
              <a:rPr lang="sk-SK" sz="2800" dirty="0"/>
              <a:t>školstva, výskumu, vývoja a mládeže SR k 9. februáru 2024 registrovalo ŠTATÚT  VŠZaSP </a:t>
            </a:r>
          </a:p>
        </p:txBody>
      </p:sp>
    </p:spTree>
    <p:extLst>
      <p:ext uri="{BB962C8B-B14F-4D97-AF65-F5344CB8AC3E}">
        <p14:creationId xmlns:p14="http://schemas.microsoft.com/office/powerpoint/2010/main" val="402601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Štruktúry vnútorného  systému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 algn="just">
              <a:lnSpc>
                <a:spcPct val="150000"/>
              </a:lnSpc>
              <a:buNone/>
            </a:pPr>
            <a:r>
              <a:rPr lang="sk-SK" sz="1400" dirty="0"/>
              <a:t>V uplynulom období pravidelne rokovali inštitúcie, ustanovené na vnútorný systém kvality,   a to štruktúry na tvorbu politik ako aj na zapojenie štruktúr riadenia:</a:t>
            </a:r>
          </a:p>
          <a:p>
            <a:pPr marL="82550" indent="0" algn="just">
              <a:lnSpc>
                <a:spcPct val="150000"/>
              </a:lnSpc>
              <a:buNone/>
            </a:pPr>
            <a:r>
              <a:rPr lang="sk-SK" sz="1400" dirty="0"/>
              <a:t>Správna rada, Vedecká rada, Rada </a:t>
            </a:r>
            <a:r>
              <a:rPr lang="sk-SK" sz="1400" dirty="0" err="1"/>
              <a:t>VŠZaSP</a:t>
            </a:r>
            <a:r>
              <a:rPr lang="sk-SK" sz="1400" dirty="0"/>
              <a:t> pre vnútorný systém zabezpečovania kvality vysokoškolského vzdelávania, Programová rada </a:t>
            </a:r>
            <a:r>
              <a:rPr lang="sk-SK" sz="1400" dirty="0" err="1"/>
              <a:t>VŠZaSP</a:t>
            </a:r>
            <a:r>
              <a:rPr lang="sk-SK" sz="1400" dirty="0"/>
              <a:t>  pre študijné programy a odbory habilitačného konania a inauguračného konania, Akademický senát, </a:t>
            </a:r>
            <a:r>
              <a:rPr lang="sk-SK" sz="1400" dirty="0" err="1"/>
              <a:t>Alumni</a:t>
            </a:r>
            <a:r>
              <a:rPr lang="sk-SK" sz="1400" dirty="0"/>
              <a:t> klub, a to i s účasťou zainteresovaných osôb, zástupcov študentov, zástupcov zamestnancov i zahraničných účastníkov z praxe a vedeckého prostredia. </a:t>
            </a:r>
          </a:p>
          <a:p>
            <a:pPr marL="82550" indent="0" algn="just">
              <a:lnSpc>
                <a:spcPct val="150000"/>
              </a:lnSpc>
              <a:buNone/>
            </a:pPr>
            <a:r>
              <a:rPr lang="sk-SK" sz="1400" dirty="0"/>
              <a:t>Ich vzájomné prepojenie sa organizovalo na začiatku kalendárneho roku 2021, kedy sa uvedené štruktúry stretli po prvý krát spolu a potom v duálnych rokovaniach, napríklad prebiehali pravidelné schôdze Rady pre vnútorný systém s Programovou radou atď. V rámci Programovej rady sa kreovali tzv. Sekcie (Sociálna práca, Zdravotnícke vedy, Verejné zdravotníctvo, Ošetrovateľstvo, Psychológia). </a:t>
            </a:r>
          </a:p>
          <a:p>
            <a:pPr marL="82550" indent="0" algn="just">
              <a:lnSpc>
                <a:spcPct val="150000"/>
              </a:lnSpc>
              <a:buNone/>
            </a:pPr>
            <a:endParaRPr lang="sk-SK" sz="1400" dirty="0"/>
          </a:p>
          <a:p>
            <a:pPr marL="82550" indent="0" algn="just">
              <a:buNone/>
            </a:pP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55816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Organizácia </a:t>
            </a:r>
            <a:r>
              <a:rPr lang="sk-SK" sz="3200" b="1" dirty="0" smtClean="0"/>
              <a:t>VŠZ a SP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399197" y="1340768"/>
            <a:ext cx="7499350" cy="4800600"/>
          </a:xfrm>
        </p:spPr>
        <p:txBody>
          <a:bodyPr/>
          <a:lstStyle/>
          <a:p>
            <a:pPr marL="82550" indent="0">
              <a:buNone/>
            </a:pPr>
            <a:r>
              <a:rPr lang="sk-SK" sz="1800" dirty="0"/>
              <a:t>Správna rada </a:t>
            </a:r>
            <a:r>
              <a:rPr lang="sk-SK" sz="1800" dirty="0" smtClean="0"/>
              <a:t>VŠZ a SP</a:t>
            </a:r>
            <a:r>
              <a:rPr lang="sk-SK" sz="1800" dirty="0"/>
              <a:t>, </a:t>
            </a:r>
            <a:r>
              <a:rPr lang="sk-SK" sz="1800" dirty="0" smtClean="0"/>
              <a:t> Akademický </a:t>
            </a:r>
            <a:r>
              <a:rPr lang="sk-SK" sz="1800" dirty="0"/>
              <a:t>senát </a:t>
            </a:r>
            <a:r>
              <a:rPr lang="sk-SK" sz="1800" dirty="0" smtClean="0"/>
              <a:t>VŠZ a SP.</a:t>
            </a:r>
            <a:endParaRPr lang="sk-SK" sz="1800" dirty="0"/>
          </a:p>
          <a:p>
            <a:pPr marL="82550" indent="0">
              <a:buNone/>
            </a:pPr>
            <a:endParaRPr lang="sk-SK" sz="1800" dirty="0"/>
          </a:p>
          <a:p>
            <a:pPr marL="82550" indent="0">
              <a:buNone/>
            </a:pPr>
            <a:r>
              <a:rPr lang="sk-SK" sz="1800" dirty="0"/>
              <a:t>Vedecká rada VŠZaSP, </a:t>
            </a:r>
            <a:r>
              <a:rPr lang="sk-SK" sz="1800" dirty="0" smtClean="0"/>
              <a:t> Akademickí funkcionári.</a:t>
            </a:r>
            <a:endParaRPr lang="sk-SK" sz="1800" dirty="0"/>
          </a:p>
          <a:p>
            <a:pPr marL="82550" indent="0">
              <a:buNone/>
            </a:pPr>
            <a:endParaRPr lang="sk-SK" sz="1800" dirty="0"/>
          </a:p>
          <a:p>
            <a:pPr marL="82550" indent="0">
              <a:buNone/>
            </a:pPr>
            <a:r>
              <a:rPr lang="sk-SK" sz="1800" dirty="0"/>
              <a:t>Fakulta zdravotníctva a sociálnej práce sv. Ladislava, Nové </a:t>
            </a:r>
            <a:r>
              <a:rPr lang="sk-SK" sz="1800" dirty="0" smtClean="0"/>
              <a:t>Zámky.</a:t>
            </a:r>
            <a:endParaRPr lang="sk-SK" sz="1800" dirty="0"/>
          </a:p>
          <a:p>
            <a:pPr marL="82550" indent="0">
              <a:buNone/>
            </a:pPr>
            <a:endParaRPr lang="sk-SK" sz="1800" dirty="0"/>
          </a:p>
          <a:p>
            <a:pPr marL="82550" indent="0">
              <a:buNone/>
            </a:pPr>
            <a:r>
              <a:rPr lang="sk-SK" sz="1800" dirty="0"/>
              <a:t>Na vysokej škole ďalej pôsobia:</a:t>
            </a:r>
          </a:p>
          <a:p>
            <a:pPr>
              <a:buClrTx/>
            </a:pPr>
            <a:r>
              <a:rPr lang="sk-SK" sz="1800" dirty="0"/>
              <a:t>Inštitúty a ústavy (14), Ústavy, katedry a rektorátne pracoviská (5), </a:t>
            </a:r>
          </a:p>
          <a:p>
            <a:pPr>
              <a:buClrTx/>
            </a:pPr>
            <a:r>
              <a:rPr lang="sk-SK" sz="1800" dirty="0"/>
              <a:t>Charitatívne, výučbové a výskumné pracoviská a spoločné zdravotnícke pracoviská v SR (16)</a:t>
            </a:r>
          </a:p>
          <a:p>
            <a:pPr>
              <a:buClrTx/>
            </a:pPr>
            <a:r>
              <a:rPr lang="sk-SK" sz="1800" dirty="0"/>
              <a:t>Zahraničné pedagogické detašované pracoviská a programy (5)</a:t>
            </a:r>
          </a:p>
          <a:p>
            <a:pPr>
              <a:buClrTx/>
            </a:pPr>
            <a:r>
              <a:rPr lang="sk-SK" sz="1800" dirty="0"/>
              <a:t>Vedecké, zdravotnícke a misijné pracoviská v zahraničí (33)</a:t>
            </a:r>
          </a:p>
        </p:txBody>
      </p:sp>
    </p:spTree>
    <p:extLst>
      <p:ext uri="{BB962C8B-B14F-4D97-AF65-F5344CB8AC3E}">
        <p14:creationId xmlns:p14="http://schemas.microsoft.com/office/powerpoint/2010/main" val="3300939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835696" y="-301412"/>
            <a:ext cx="6984776" cy="682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sk-SK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Tvorivá činnosť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sk-SK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Základný </a:t>
            </a:r>
            <a:r>
              <a:rPr lang="sk-SK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princíp tvorivej činnosti: </a:t>
            </a: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previazaná so vzdelávaním a požiadavkami spoločenskej praxe,</a:t>
            </a: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má snahu podporovať originalitu a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excelentnosť</a:t>
            </a: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tvoria ju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výskumna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̌, projektová činnosť,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umelecka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činnost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̌ alebo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ďalšia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kreatívna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činnost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̌ na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VŠZaSP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ktora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́ je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relevantna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́ z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hľadiska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poslania (misie a vízie), najmä vo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väzbe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ciele a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výstupy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vzdelávania</a:t>
            </a: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</a:pP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sk-SK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VŠZaSP</a:t>
            </a:r>
            <a:r>
              <a:rPr lang="sk-SK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má zavedené a formalizované politiky na zabezpečovanie kvality pre tvorivú činnosť</a:t>
            </a: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politiky prepojenia tvorivej činnosti a vzdelávania na VŠ (majú svoje štruktúry a procesy)</a:t>
            </a: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vnútorné predpisy, napríklad </a:t>
            </a:r>
            <a:r>
              <a:rPr lang="sk-SK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Smernica 2/2022</a:t>
            </a: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Zásady udeľovania a hodnotenia grantov – interné grantové schémy (na podporu vedecko-výskumnej činnosti)</a:t>
            </a:r>
            <a:endParaRPr lang="sk-SK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15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 smtClean="0"/>
              <a:t>Študijné programy</a:t>
            </a:r>
            <a:endParaRPr lang="sk-SK" sz="32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Priebeh relevantných zasadnutí  Programovej rady </a:t>
            </a:r>
            <a:r>
              <a:rPr lang="sk-SK" sz="1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VŠZaSP</a:t>
            </a:r>
            <a:endParaRPr lang="sk-SK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10.01.2022 –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zrušenie 60 študijných programov (3-ročné št. programy Bc. stupňa a 2-ročné Mgr. stupňa, ktoré boli pozastavené ex </a:t>
            </a:r>
            <a:r>
              <a:rPr lang="sk-SK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offo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z dôvody zmeny dĺžky štúdia – Bc. stupeň-  z 2 rokov na 3 roky a pri Mgr. stupni z 3 rokov na 4 roky) 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31.05.2022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 zrušenie 3 študijných programov 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07.09.2022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vytvorené pracovné sekcie pre jednotlivé skupiny študijných programov, zosúlaďovanie študijných programov,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02.06.2023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úprava študijného programu psychológia (úmrtie osoby zabezpečujúcej profilové predmety a odchod osoby zodpovednej za uskutočňovanie, rozvoj a kvalitu št. programu), </a:t>
            </a:r>
          </a:p>
        </p:txBody>
      </p:sp>
    </p:spTree>
    <p:extLst>
      <p:ext uri="{BB962C8B-B14F-4D97-AF65-F5344CB8AC3E}">
        <p14:creationId xmlns:p14="http://schemas.microsoft.com/office/powerpoint/2010/main" val="3787536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Študijné programy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28.08.2023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úpravy 156 študijných programov ( dobiehajúce št. programy+ št. programy so skrátenou dĺžkou štúdia podľa novely zákona o VŠ  platnej od 01.01.2023),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02.10.2023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zrušenie 27 študijných programov (odchod profesorov/ docentov ,  odstúpenie od zmlúv o budúcej spolupráci s VŠZ a SP, nízky počet uchádzačov),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03.04.2024</a:t>
            </a: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– zrušenie  Bc. št. programu ošetrovateľstvo Báčsky Petrovec  a úpravy študijných programov ošetrovateľstva Nové Zámky (všetky 3 stupne) z personálnych dôvodov.  Je zabezpečený prechod práv a povinností na pracovisko v Rožňave, oboznámenie sa uskutoční v dňoch 12. apríla-13. apríla 2024 v Bratislave.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sk-SK" sz="1800" b="1" dirty="0"/>
              <a:t>      Smernica T</a:t>
            </a:r>
            <a:r>
              <a:rPr lang="sk-SK" sz="1800" b="1" i="1" dirty="0"/>
              <a:t>vorba, príprava, schvaľovanie, úprava a zánik študijných programov </a:t>
            </a:r>
            <a:r>
              <a:rPr lang="sk-SK" sz="1800" b="1" i="1" dirty="0" err="1"/>
              <a:t>VŠZaSP</a:t>
            </a:r>
            <a:r>
              <a:rPr lang="sk-SK" sz="1800" b="1" i="1" dirty="0"/>
              <a:t> </a:t>
            </a:r>
            <a:endParaRPr lang="sk-SK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30272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971600" y="260648"/>
            <a:ext cx="81724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r>
              <a:rPr lang="sk-SK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Výber významnejších aktivít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sk-SK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Prehľad relevantných aktivít od implementačnej správy (2022)</a:t>
            </a:r>
          </a:p>
          <a:p>
            <a:pPr marL="447675" indent="-179388" algn="just">
              <a:spcAft>
                <a:spcPts val="800"/>
              </a:spcAft>
            </a:pPr>
            <a:r>
              <a:rPr lang="sk-SK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 Vypracovanie nových vnútorných predpisov (Organizačný a Pracovný poriadok, Používanie insígnií, Náležitosti záverečných prác, Novela pravidiel v doktorandskom štúdiu, registrácia Štatútu, úprava vnútorných predpisov po novele zákona o VŠ)</a:t>
            </a:r>
          </a:p>
          <a:p>
            <a:pPr marL="447675" indent="-179388" algn="just">
              <a:spcAft>
                <a:spcPts val="800"/>
              </a:spcAft>
            </a:pPr>
            <a:r>
              <a:rPr lang="sk-SK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 Celoslovenské porady k akreditácii, vydávanie príručiek o kvalite vzdelávania pre pedagógov, študentov a zamestnancov,</a:t>
            </a:r>
          </a:p>
          <a:p>
            <a:pPr marL="447675" indent="-179388" algn="just">
              <a:spcAft>
                <a:spcPts val="800"/>
              </a:spcAft>
            </a:pPr>
            <a:r>
              <a:rPr lang="sk-SK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 Rozvoj vonkajších vzťahov (v </a:t>
            </a:r>
            <a:r>
              <a:rPr lang="sk-SK" dirty="0">
                <a:latin typeface="+mj-lt"/>
                <a:cs typeface="Calibri" panose="020F0502020204030204" pitchFamily="34" charset="0"/>
              </a:rPr>
              <a:t>odbore sociálna práca evidujeme viac ako 180 zmlúv o praktickej výučbe, v zdravotníckych odboroch vyše 110 zmlúv)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revízia Informačných listov (kompetencie, zručnosti, vedomosti, kompetentnosti), vnútorné prieskumy systémov kvality 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Vnútorné monitoringy systému kvality a </a:t>
            </a:r>
            <a:r>
              <a:rPr lang="sk-SK" dirty="0" err="1">
                <a:latin typeface="+mj-lt"/>
                <a:cs typeface="Calibri" panose="020F0502020204030204" pitchFamily="34" charset="0"/>
              </a:rPr>
              <a:t>Evaluácia</a:t>
            </a:r>
            <a:r>
              <a:rPr lang="sk-SK" dirty="0">
                <a:latin typeface="+mj-lt"/>
                <a:cs typeface="Calibri" panose="020F0502020204030204" pitchFamily="34" charset="0"/>
              </a:rPr>
              <a:t> Univerzity v </a:t>
            </a:r>
            <a:r>
              <a:rPr lang="sk-SK" dirty="0" err="1">
                <a:latin typeface="+mj-lt"/>
                <a:cs typeface="Calibri" panose="020F0502020204030204" pitchFamily="34" charset="0"/>
              </a:rPr>
              <a:t>Scrantone</a:t>
            </a:r>
            <a:r>
              <a:rPr lang="sk-SK" dirty="0">
                <a:latin typeface="+mj-lt"/>
                <a:cs typeface="Calibri" panose="020F0502020204030204" pitchFamily="34" charset="0"/>
              </a:rPr>
              <a:t> (USA),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Vstup do Plánu obnovy Európskej únie v zdravotníckych disciplínach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Spolupráca s MV SR k príprave kádrov v boji proti terorizmu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Organizácia konferencií, kolokvií, seminárov atď.</a:t>
            </a: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Príprava koncepcie a realizácie Múzea sociálnej </a:t>
            </a:r>
            <a:r>
              <a:rPr lang="sk-SK" dirty="0" smtClean="0">
                <a:latin typeface="+mj-lt"/>
                <a:cs typeface="Calibri" panose="020F0502020204030204" pitchFamily="34" charset="0"/>
              </a:rPr>
              <a:t>práce.</a:t>
            </a:r>
            <a:endParaRPr lang="sk-SK" dirty="0">
              <a:latin typeface="+mj-lt"/>
              <a:cs typeface="Calibri" panose="020F0502020204030204" pitchFamily="34" charset="0"/>
            </a:endParaRPr>
          </a:p>
          <a:p>
            <a:pPr marL="447675" indent="-179388" algn="just"/>
            <a:r>
              <a:rPr lang="sk-SK" dirty="0">
                <a:latin typeface="+mj-lt"/>
                <a:cs typeface="Calibri" panose="020F0502020204030204" pitchFamily="34" charset="0"/>
              </a:rPr>
              <a:t>-  Misijná činnosť na desiatkach pracovísk vo svete </a:t>
            </a:r>
            <a:r>
              <a:rPr lang="sk-SK" dirty="0" smtClean="0">
                <a:latin typeface="+mj-lt"/>
                <a:cs typeface="Calibri" panose="020F0502020204030204" pitchFamily="34" charset="0"/>
              </a:rPr>
              <a:t>atď.</a:t>
            </a:r>
            <a:endParaRPr lang="sk-SK" dirty="0">
              <a:latin typeface="+mj-lt"/>
              <a:cs typeface="Calibri" panose="020F0502020204030204" pitchFamily="34" charset="0"/>
            </a:endParaRPr>
          </a:p>
          <a:p>
            <a:r>
              <a:rPr lang="sk-SK" dirty="0">
                <a:latin typeface="+mj-lt"/>
              </a:rPr>
              <a:t> 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sk-SK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95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619672" y="1484784"/>
            <a:ext cx="5508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0" algn="ctr">
              <a:buNone/>
            </a:pPr>
            <a:endParaRPr lang="sk-SK" sz="4000" b="1" dirty="0"/>
          </a:p>
          <a:p>
            <a:pPr marL="82550" indent="0" algn="ctr">
              <a:buNone/>
            </a:pPr>
            <a:r>
              <a:rPr lang="sk-SK" sz="3200" b="1" dirty="0">
                <a:latin typeface="+mj-lt"/>
              </a:rPr>
              <a:t>Ďakujem za pozornosť !</a:t>
            </a:r>
          </a:p>
        </p:txBody>
      </p:sp>
    </p:spTree>
    <p:extLst>
      <p:ext uri="{BB962C8B-B14F-4D97-AF65-F5344CB8AC3E}">
        <p14:creationId xmlns:p14="http://schemas.microsoft.com/office/powerpoint/2010/main" val="277660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370386"/>
          </a:xfrm>
        </p:spPr>
        <p:txBody>
          <a:bodyPr>
            <a:normAutofit fontScale="90000"/>
          </a:bodyPr>
          <a:lstStyle/>
          <a:p>
            <a:pPr algn="ctr"/>
            <a:r>
              <a:rPr lang="sk-SK" sz="2800" b="1" dirty="0"/>
              <a:t>Udelenie štátneho súhlasu na pôsobenie súkromnej Vysokej školy zdravotníctva a sociálnej práce sv. Alžbety v Bratislave, n. o. (</a:t>
            </a:r>
            <a:r>
              <a:rPr lang="sk-SK" sz="2800" b="1" dirty="0" err="1"/>
              <a:t>VŠZaSP</a:t>
            </a:r>
            <a:r>
              <a:rPr lang="sk-SK" sz="2800" b="1" dirty="0"/>
              <a:t>)</a:t>
            </a:r>
            <a:br>
              <a:rPr lang="sk-SK" sz="2800" b="1" dirty="0"/>
            </a:br>
            <a:r>
              <a:rPr lang="sk-SK" sz="2800" b="1" dirty="0"/>
              <a:t/>
            </a:r>
            <a:br>
              <a:rPr lang="sk-SK" sz="2800" b="1" dirty="0"/>
            </a:br>
            <a:r>
              <a:rPr lang="sk-SK" sz="2800" dirty="0"/>
              <a:t>Uznesenie vlády Slovenskej republiky 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dirty="0" smtClean="0"/>
              <a:t>č</a:t>
            </a:r>
            <a:r>
              <a:rPr lang="sk-SK" sz="2800" dirty="0"/>
              <a:t>. 891 </a:t>
            </a:r>
            <a:br>
              <a:rPr lang="sk-SK" sz="2800" dirty="0"/>
            </a:br>
            <a:r>
              <a:rPr lang="sk-SK" sz="2800" dirty="0"/>
              <a:t>z 24. septembra </a:t>
            </a:r>
            <a:r>
              <a:rPr lang="sk-SK" sz="2800" dirty="0" smtClean="0"/>
              <a:t>2003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3284984"/>
            <a:ext cx="8100392" cy="6237312"/>
          </a:xfrm>
        </p:spPr>
        <p:txBody>
          <a:bodyPr/>
          <a:lstStyle/>
          <a:p>
            <a:pPr marL="82550" indent="0" algn="ctr">
              <a:buNone/>
            </a:pPr>
            <a:r>
              <a:rPr lang="sk-SK" sz="1600" b="1" dirty="0"/>
              <a:t>Právna forma právnickej osoby: </a:t>
            </a:r>
          </a:p>
          <a:p>
            <a:pPr marL="82550" indent="0" algn="ctr">
              <a:buNone/>
            </a:pPr>
            <a:r>
              <a:rPr lang="sk-SK" sz="1600" b="1" dirty="0"/>
              <a:t>Nezisková organizácia, poskytujúca verejnoprospešné služby</a:t>
            </a:r>
          </a:p>
          <a:p>
            <a:pPr marL="82550" indent="0" algn="ctr">
              <a:buNone/>
            </a:pPr>
            <a:r>
              <a:rPr lang="sk-SK" sz="1600" dirty="0"/>
              <a:t>Počty absolventov od udelenia štátneho súhlasu v akademickom roku 2023/2024:</a:t>
            </a:r>
          </a:p>
          <a:p>
            <a:pPr marL="82550" indent="0" algn="ctr">
              <a:buNone/>
            </a:pPr>
            <a:r>
              <a:rPr lang="sk-SK" sz="2000" b="1" dirty="0"/>
              <a:t>60 998 absolventov</a:t>
            </a:r>
          </a:p>
          <a:p>
            <a:pPr marL="82550" indent="0" algn="ctr">
              <a:buNone/>
            </a:pPr>
            <a:r>
              <a:rPr lang="sk-SK" sz="1400" b="1" dirty="0"/>
              <a:t>Ošetrovateľstvo, Verejné zdravotníctvo, Pôrodná asistencia, Psychológia, Sociálna práca, Misijná a charitatívna práca, Zdravotnícke vedy, Laboratórne vyšetrovacie metódy v zdravotníctve, Urgentná zdravotná starostlivosť, Zubná technika, </a:t>
            </a:r>
            <a:r>
              <a:rPr lang="sk-SK" sz="1400" b="1" dirty="0" smtClean="0"/>
              <a:t>Sociológia, Rádiologický asistent, </a:t>
            </a:r>
            <a:r>
              <a:rPr lang="sk-SK" sz="1400" b="1" dirty="0" err="1" smtClean="0"/>
              <a:t>Fyzioterapia</a:t>
            </a:r>
            <a:endParaRPr lang="sk-SK" sz="1400" b="1" dirty="0"/>
          </a:p>
          <a:p>
            <a:pPr marL="82550" indent="0" algn="ctr">
              <a:buNone/>
            </a:pPr>
            <a:r>
              <a:rPr lang="sk-SK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58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332656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/>
              <a:t>Slovenská akreditačná agentúra pre vysoké školstvo (SAAVŠ)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100" y="980728"/>
            <a:ext cx="7499350" cy="5760640"/>
          </a:xfrm>
        </p:spPr>
        <p:txBody>
          <a:bodyPr/>
          <a:lstStyle/>
          <a:p>
            <a:pPr marL="82550" indent="0" algn="ctr">
              <a:buNone/>
            </a:pPr>
            <a:endParaRPr lang="sk-SK" sz="2400" dirty="0"/>
          </a:p>
          <a:p>
            <a:pPr marL="82550" indent="0">
              <a:buNone/>
            </a:pPr>
            <a:r>
              <a:rPr lang="sk-SK" sz="2400" dirty="0" smtClean="0"/>
              <a:t>Koncepcia </a:t>
            </a:r>
            <a:r>
              <a:rPr lang="sk-SK" sz="2400" dirty="0"/>
              <a:t>štandardov kvality vysokého školstva</a:t>
            </a:r>
          </a:p>
          <a:p>
            <a:pPr marL="82550" indent="0" algn="just">
              <a:buNone/>
            </a:pPr>
            <a:r>
              <a:rPr lang="sk-SK" sz="2400" dirty="0"/>
              <a:t>Základné dokumenty, ktorými sa vykonávajú kľúčové ustanovenia </a:t>
            </a:r>
            <a:r>
              <a:rPr lang="sk-SK" sz="2400" b="1" dirty="0"/>
              <a:t>zákona č. 131/2002 Z. z. o vysokých školách </a:t>
            </a:r>
            <a:r>
              <a:rPr lang="sk-SK" sz="2400" dirty="0"/>
              <a:t>a </a:t>
            </a:r>
            <a:r>
              <a:rPr lang="sk-SK" sz="2400" b="1" dirty="0"/>
              <a:t>zákona č. 269/2018 Z. z. o zabezpečovaní kvality vysokoškolského vzdelávania  </a:t>
            </a:r>
          </a:p>
          <a:p>
            <a:pPr algn="just">
              <a:buClrTx/>
            </a:pPr>
            <a:r>
              <a:rPr lang="sk-SK" sz="2400" dirty="0"/>
              <a:t>Štandardy pre vnútorný systém zabezpečovania  kvality vysokoškolského </a:t>
            </a:r>
            <a:r>
              <a:rPr lang="sk-SK" sz="2400" dirty="0" smtClean="0"/>
              <a:t>vzdelávania.</a:t>
            </a:r>
            <a:endParaRPr lang="sk-SK" sz="2400" dirty="0"/>
          </a:p>
          <a:p>
            <a:pPr algn="just">
              <a:buClrTx/>
            </a:pPr>
            <a:r>
              <a:rPr lang="sk-SK" sz="2400" dirty="0"/>
              <a:t>Štandardy pre študijný </a:t>
            </a:r>
            <a:r>
              <a:rPr lang="sk-SK" sz="2400" dirty="0" smtClean="0"/>
              <a:t>program.</a:t>
            </a:r>
            <a:endParaRPr lang="sk-SK" sz="2400" dirty="0"/>
          </a:p>
          <a:p>
            <a:pPr algn="just">
              <a:buClrTx/>
            </a:pPr>
            <a:r>
              <a:rPr lang="pl-PL" sz="2400" dirty="0"/>
              <a:t>Štandardy pre habilitačné konanie a konanie na vymenúvanie </a:t>
            </a:r>
            <a:r>
              <a:rPr lang="pl-PL" sz="2400" dirty="0" smtClean="0"/>
              <a:t>profesorov.</a:t>
            </a:r>
            <a:endParaRPr lang="pl-PL" sz="2400" dirty="0"/>
          </a:p>
          <a:p>
            <a:pPr algn="just">
              <a:buClrTx/>
            </a:pPr>
            <a:r>
              <a:rPr lang="pl-PL" sz="2400" dirty="0"/>
              <a:t>Metodika na vyhodnocovanie štandardov so zmenami a doplneniami zo dňa 22. 09. </a:t>
            </a:r>
            <a:r>
              <a:rPr lang="pl-PL" sz="2400" dirty="0" smtClean="0"/>
              <a:t>2022.</a:t>
            </a:r>
            <a:endParaRPr lang="pl-PL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80959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Základné limity veci a času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100" y="1124744"/>
            <a:ext cx="7499350" cy="4800600"/>
          </a:xfrm>
        </p:spPr>
        <p:txBody>
          <a:bodyPr/>
          <a:lstStyle/>
          <a:p>
            <a:pPr algn="just"/>
            <a:endParaRPr lang="sk-SK" sz="2000" dirty="0"/>
          </a:p>
          <a:p>
            <a:pPr algn="just"/>
            <a:r>
              <a:rPr lang="sk-SK" sz="2400" dirty="0"/>
              <a:t>Zosúladenie vnútorného systému vysokej školy  pri zabezpečovaní kvality, uskutočňovaných študijných programov a habilitačného konania i inauguračného konania so štandardmi </a:t>
            </a:r>
          </a:p>
          <a:p>
            <a:pPr marL="82550" indent="0" algn="ctr">
              <a:buNone/>
            </a:pPr>
            <a:r>
              <a:rPr lang="sk-SK" sz="2400" b="1" dirty="0"/>
              <a:t>Nová dimenzia akreditácie -</a:t>
            </a:r>
          </a:p>
          <a:p>
            <a:pPr marL="82550" indent="0" algn="ctr">
              <a:buNone/>
            </a:pPr>
            <a:r>
              <a:rPr lang="sk-SK" sz="2400" b="1" dirty="0"/>
              <a:t>Nová dimenzia </a:t>
            </a:r>
            <a:r>
              <a:rPr lang="sk-SK" sz="2400" b="1" dirty="0" err="1"/>
              <a:t>VŠZaSP</a:t>
            </a:r>
            <a:endParaRPr lang="sk-SK" sz="2400" b="1" dirty="0"/>
          </a:p>
          <a:p>
            <a:r>
              <a:rPr lang="sk-SK" sz="2400" dirty="0"/>
              <a:t>Vysoká škola požiadala o posúdenie súladu vnútorného systému vysokej školy s uvedením rozsiahlych dôkazov:</a:t>
            </a:r>
          </a:p>
          <a:p>
            <a:pPr marL="82550" indent="0" algn="ctr">
              <a:buNone/>
            </a:pPr>
            <a:r>
              <a:rPr lang="sk-SK" sz="2000" b="1" dirty="0"/>
              <a:t>Vnútorná hodnotiaca správa o zosúladení a implementácii vnútorného systému VŠZaSP so štandardami SAAVŠ pre vnútorný systém (</a:t>
            </a:r>
            <a:r>
              <a:rPr lang="sk-SK" sz="2000" b="1" dirty="0" smtClean="0"/>
              <a:t>251s.)</a:t>
            </a:r>
            <a:endParaRPr lang="sk-SK" sz="2000" b="1" dirty="0"/>
          </a:p>
          <a:p>
            <a:pPr marL="82550" indent="0" algn="ctr">
              <a:buNone/>
            </a:pPr>
            <a:r>
              <a:rPr lang="sk-SK" sz="2000" b="1" dirty="0"/>
              <a:t>Koniec roku 2022</a:t>
            </a:r>
          </a:p>
          <a:p>
            <a:pPr marL="82550" indent="0" algn="ctr">
              <a:buNone/>
            </a:pPr>
            <a:r>
              <a:rPr lang="sk-SK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25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15616" y="1484784"/>
            <a:ext cx="73448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0">
              <a:buNone/>
            </a:pPr>
            <a:endParaRPr lang="sk-SK" sz="3200" b="1" dirty="0" smtClean="0">
              <a:latin typeface="+mj-lt"/>
            </a:endParaRPr>
          </a:p>
          <a:p>
            <a:pPr marL="82550" indent="0">
              <a:buNone/>
            </a:pPr>
            <a:endParaRPr lang="sk-SK" sz="3200" b="1" dirty="0">
              <a:latin typeface="+mj-lt"/>
            </a:endParaRPr>
          </a:p>
          <a:p>
            <a:pPr marL="82550" indent="0">
              <a:buNone/>
            </a:pPr>
            <a:r>
              <a:rPr lang="sk-SK" sz="3200" b="1" dirty="0" smtClean="0">
                <a:latin typeface="+mj-lt"/>
              </a:rPr>
              <a:t>Nová </a:t>
            </a:r>
            <a:r>
              <a:rPr lang="sk-SK" sz="3200" b="1" dirty="0">
                <a:latin typeface="+mj-lt"/>
              </a:rPr>
              <a:t>dimenzia akreditácie -</a:t>
            </a:r>
          </a:p>
          <a:p>
            <a:pPr marL="82550" indent="0">
              <a:buNone/>
            </a:pPr>
            <a:r>
              <a:rPr lang="sk-SK" sz="3200" b="1" dirty="0">
                <a:latin typeface="+mj-lt"/>
              </a:rPr>
              <a:t>Nová dimenzia </a:t>
            </a:r>
            <a:r>
              <a:rPr lang="sk-SK" sz="3200" b="1" dirty="0" smtClean="0">
                <a:latin typeface="+mj-lt"/>
              </a:rPr>
              <a:t>VŠZ a SP</a:t>
            </a:r>
            <a:endParaRPr lang="sk-SK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524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6499" y="274340"/>
            <a:ext cx="7406640" cy="4365104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sz="3600" b="1" dirty="0"/>
              <a:t>Začiatok uplatňovania politík vnútorného systému</a:t>
            </a:r>
            <a:br>
              <a:rPr lang="sk-SK" sz="3600" b="1" dirty="0"/>
            </a:br>
            <a:r>
              <a:rPr lang="sk-SK" sz="3600" b="1" dirty="0"/>
              <a:t>27</a:t>
            </a:r>
            <a:r>
              <a:rPr lang="sk-SK" sz="3600" b="1" dirty="0" smtClean="0"/>
              <a:t>. júl 2020-28</a:t>
            </a:r>
            <a:r>
              <a:rPr lang="sk-SK" sz="3600" b="1" dirty="0"/>
              <a:t>. júl 2020</a:t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b="1" dirty="0"/>
              <a:t/>
            </a:r>
            <a:br>
              <a:rPr lang="sk-SK" b="1" dirty="0"/>
            </a:br>
            <a:r>
              <a:rPr lang="sk-SK" sz="2400" b="1" dirty="0"/>
              <a:t>pod vedením zriaďovateľa</a:t>
            </a:r>
            <a:br>
              <a:rPr lang="sk-SK" sz="2400" b="1" dirty="0"/>
            </a:br>
            <a:r>
              <a:rPr lang="sk-SK" sz="2400" b="1" dirty="0"/>
              <a:t> </a:t>
            </a:r>
            <a:r>
              <a:rPr lang="sk-SK" sz="2000" dirty="0">
                <a:effectLst/>
              </a:rPr>
              <a:t>† </a:t>
            </a:r>
            <a:br>
              <a:rPr lang="sk-SK" sz="2000" dirty="0">
                <a:effectLst/>
              </a:rPr>
            </a:br>
            <a:r>
              <a:rPr lang="sk-SK" sz="2400" b="1" dirty="0"/>
              <a:t>prof.  MUDr.  Vladimíra Krčméryho, DrSc. 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124744"/>
            <a:ext cx="7406640" cy="2664296"/>
          </a:xfrm>
        </p:spPr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696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Politiky, štruktúry a procesy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Tx/>
            </a:pPr>
            <a:r>
              <a:rPr lang="sk-SK" sz="2000" dirty="0" smtClean="0"/>
              <a:t>Vnútorná </a:t>
            </a:r>
            <a:r>
              <a:rPr lang="sk-SK" sz="2000" dirty="0"/>
              <a:t>legislatíva </a:t>
            </a:r>
            <a:r>
              <a:rPr lang="sk-SK" sz="2000" dirty="0" err="1"/>
              <a:t>VŠZaSP</a:t>
            </a:r>
            <a:r>
              <a:rPr lang="sk-SK" sz="2000" dirty="0"/>
              <a:t>-novelizácia a prijatie vnútorných </a:t>
            </a:r>
            <a:r>
              <a:rPr lang="sk-SK" sz="2000" dirty="0" smtClean="0"/>
              <a:t>predpisov.</a:t>
            </a:r>
            <a:endParaRPr lang="sk-SK" sz="2000" dirty="0"/>
          </a:p>
          <a:p>
            <a:pPr algn="just">
              <a:buClrTx/>
            </a:pPr>
            <a:r>
              <a:rPr lang="sk-SK" sz="2000" dirty="0" smtClean="0"/>
              <a:t>Zriadili </a:t>
            </a:r>
            <a:r>
              <a:rPr lang="sk-SK" sz="2000" dirty="0"/>
              <a:t>sme Programovú radu </a:t>
            </a:r>
            <a:r>
              <a:rPr lang="sk-SK" sz="2000" dirty="0" err="1"/>
              <a:t>VŠZaSP</a:t>
            </a:r>
            <a:r>
              <a:rPr lang="sk-SK" sz="2000" dirty="0"/>
              <a:t> pre študijné programy a odbory habilitačného </a:t>
            </a:r>
            <a:r>
              <a:rPr lang="sk-SK" sz="2000" dirty="0" smtClean="0"/>
              <a:t>konania.</a:t>
            </a:r>
            <a:endParaRPr lang="sk-SK" sz="2000" dirty="0"/>
          </a:p>
          <a:p>
            <a:pPr algn="just">
              <a:buClrTx/>
            </a:pPr>
            <a:r>
              <a:rPr lang="sk-SK" sz="2000" dirty="0" smtClean="0"/>
              <a:t>Zriadili </a:t>
            </a:r>
            <a:r>
              <a:rPr lang="sk-SK" sz="2000" dirty="0"/>
              <a:t>sme Radu </a:t>
            </a:r>
            <a:r>
              <a:rPr lang="sk-SK" sz="2000" dirty="0" err="1"/>
              <a:t>VŠZaSP</a:t>
            </a:r>
            <a:r>
              <a:rPr lang="sk-SK" sz="2000" dirty="0"/>
              <a:t> pre vnútorný systém zabezpečovania kvality vysokoškolského </a:t>
            </a:r>
            <a:r>
              <a:rPr lang="sk-SK" sz="2000" dirty="0" smtClean="0"/>
              <a:t>vzdelávania.</a:t>
            </a:r>
          </a:p>
          <a:p>
            <a:pPr algn="just">
              <a:buClrTx/>
            </a:pPr>
            <a:endParaRPr lang="sk-SK" sz="2000" dirty="0"/>
          </a:p>
          <a:p>
            <a:pPr algn="just">
              <a:buClrTx/>
            </a:pPr>
            <a:r>
              <a:rPr lang="sk-SK" sz="2000" dirty="0" err="1" smtClean="0"/>
              <a:t>VŠZaSP</a:t>
            </a:r>
            <a:r>
              <a:rPr lang="sk-SK" sz="2000" dirty="0"/>
              <a:t>“ od leta 2020, v nadväznosti na obdobné procesy od momentu svojho vzniku, začala implementovať politiky, procesy, inštitucionálne a personálne zabezpečenie vnútorného systému zabezpečovania kvality vysokoškolského vzdelávania v intenciách príslušných všeobecne záväzných normatívnych právnych aktov v oblasti vysokých škôl a príslušných štandardov </a:t>
            </a:r>
            <a:r>
              <a:rPr lang="sk-SK" sz="2000" dirty="0" smtClean="0"/>
              <a:t>SAAVŠ.  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60927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03648" y="332656"/>
            <a:ext cx="7530802" cy="5915744"/>
          </a:xfrm>
        </p:spPr>
        <p:txBody>
          <a:bodyPr/>
          <a:lstStyle/>
          <a:p>
            <a:pPr algn="just">
              <a:buClrTx/>
            </a:pPr>
            <a:r>
              <a:rPr lang="sk-SK" sz="1600" dirty="0" smtClean="0"/>
              <a:t>Po </a:t>
            </a:r>
            <a:r>
              <a:rPr lang="sk-SK" sz="1600" dirty="0"/>
              <a:t>období temer dva a pol roka harmonizácie a implementácie vnútorného systému kvality vysokoškolského vzdelávania bol skonštruovaný komplexný a koncepčný systém vnútorného systému kvality so všetkými atribútmi, prebiehajúce spoločenské procesy v oblasti kvality vysokoškolského vzdelávania sa pozitívne odrazili na vnútornom živote vysokej </a:t>
            </a:r>
            <a:r>
              <a:rPr lang="sk-SK" sz="1600" dirty="0" smtClean="0"/>
              <a:t>školy.</a:t>
            </a:r>
            <a:endParaRPr lang="sk-SK" sz="1600" dirty="0"/>
          </a:p>
          <a:p>
            <a:pPr algn="just">
              <a:buClrTx/>
            </a:pPr>
            <a:r>
              <a:rPr lang="sk-SK" sz="1600" dirty="0" err="1" smtClean="0"/>
              <a:t>VŠZaSP</a:t>
            </a:r>
            <a:r>
              <a:rPr lang="sk-SK" sz="1600" dirty="0" smtClean="0"/>
              <a:t> </a:t>
            </a:r>
            <a:r>
              <a:rPr lang="sk-SK" sz="1600" dirty="0"/>
              <a:t>je súkromná vysoká škola, ktorá má právnu formu </a:t>
            </a:r>
            <a:r>
              <a:rPr lang="sk-SK" sz="1600" i="1" dirty="0"/>
              <a:t>neziskovej organizácie</a:t>
            </a:r>
            <a:r>
              <a:rPr lang="sk-SK" sz="1600" dirty="0"/>
              <a:t>, </a:t>
            </a:r>
            <a:r>
              <a:rPr lang="sk-SK" sz="1600" i="1" dirty="0"/>
              <a:t>poskytujúcej verejnoprospešné služby</a:t>
            </a:r>
            <a:r>
              <a:rPr lang="sk-SK" sz="1600" dirty="0"/>
              <a:t>, teda okrem vzdelávacej vysokoškolskej inštitúcie a výchovnej inštitúcie plní významné verejnoprospešné služby, sociálne, zdravotné a ďalšie aktivity doma i v </a:t>
            </a:r>
            <a:r>
              <a:rPr lang="sk-SK" sz="1600" dirty="0" smtClean="0"/>
              <a:t>zahraničí.</a:t>
            </a:r>
          </a:p>
          <a:p>
            <a:pPr algn="just">
              <a:buClrTx/>
            </a:pPr>
            <a:r>
              <a:rPr lang="sk-SK" sz="1600" dirty="0" smtClean="0"/>
              <a:t>Príprava </a:t>
            </a:r>
            <a:r>
              <a:rPr lang="sk-SK" sz="1600" dirty="0"/>
              <a:t>samohodnotenia je príležitosťou na koncentráciu všetkých štruktúr vysokej školy na ďalšie skvalitňovanie jej všetkých funkcií, vrátane strategických a dlhodobých zámerov a relevantných </a:t>
            </a:r>
            <a:r>
              <a:rPr lang="sk-SK" sz="1600" dirty="0" smtClean="0"/>
              <a:t>dokumentov.</a:t>
            </a:r>
            <a:endParaRPr lang="sk-SK" sz="1600" dirty="0"/>
          </a:p>
          <a:p>
            <a:pPr algn="just">
              <a:buClrTx/>
            </a:pPr>
            <a:r>
              <a:rPr lang="sk-SK" sz="1600" dirty="0" smtClean="0"/>
              <a:t>Implementácia vnútorného systému kvality, v súlade s právnym poriadkom a s metodikou SAAVŠ, prebiehala a prebieha v týchto intenciách:</a:t>
            </a:r>
          </a:p>
          <a:p>
            <a:pPr marL="357188" lvl="1" indent="0" algn="just">
              <a:buNone/>
            </a:pPr>
            <a:r>
              <a:rPr lang="sk-SK" sz="1600" dirty="0" smtClean="0"/>
              <a:t>- pôsobenie a novelizácia doterajšej normatívnej základne a vytvorenie novej normatívnej základne, vyplývajúcej z právneho poriadku Slovenskej republiky, ako aj zo štandardov a metodických dokumentov SAAVŠ,</a:t>
            </a:r>
          </a:p>
          <a:p>
            <a:pPr marL="357188" lvl="1" indent="0" algn="just">
              <a:buNone/>
            </a:pPr>
            <a:r>
              <a:rPr lang="sk-SK" sz="1600" dirty="0" smtClean="0"/>
              <a:t>- ustanovenie organizačných a inštitucionálnych základov vnútorného systému kvality, deľba práce na všetkých úrovniach, vrátane strategického riadenia </a:t>
            </a:r>
            <a:r>
              <a:rPr lang="sk-SK" sz="1600" dirty="0" err="1" smtClean="0"/>
              <a:t>VŠZaSP</a:t>
            </a:r>
            <a:r>
              <a:rPr lang="sk-SK" sz="1600" dirty="0" smtClean="0"/>
              <a:t>,</a:t>
            </a:r>
          </a:p>
          <a:p>
            <a:pPr marL="357188" lvl="1" indent="0" algn="just">
              <a:buNone/>
            </a:pPr>
            <a:r>
              <a:rPr lang="sk-SK" sz="1600" dirty="0" smtClean="0"/>
              <a:t>-  základom implementácie vnútorného systému kvality bolo vytvorenie a realizácia vnútorných interných inštrukcií, uvedených na stránke školy, najmä: </a:t>
            </a:r>
          </a:p>
          <a:p>
            <a:pPr marL="717550" lvl="2" indent="-114300" algn="just">
              <a:buNone/>
            </a:pPr>
            <a:r>
              <a:rPr lang="sk-SK" sz="1600" dirty="0" smtClean="0"/>
              <a:t>	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55854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/>
              <a:t>Politiky, štruktúry a procesy</a:t>
            </a:r>
            <a:endParaRPr lang="sk-SK" sz="3200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sk-SK" sz="1800" dirty="0"/>
              <a:t>Tvorba, aplikácia a hodnotenie vnútorného systému kvality Vysokej školy zdravotníctva a sociálnej práce sv. Alžbety v Bratislave, n. o. ako základného konštruktu s vymedzením všetkých rozhodujúcich obsahových noriem, najmä v intenciách čl. 2 Štandardov SAAVŠ pre vnútorný </a:t>
            </a:r>
            <a:r>
              <a:rPr lang="sk-SK" sz="1800" dirty="0" smtClean="0"/>
              <a:t>systém.</a:t>
            </a:r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sk-SK" sz="1800" dirty="0" smtClean="0"/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sk-SK" sz="1800" dirty="0" smtClean="0"/>
              <a:t>Dlhodobý </a:t>
            </a:r>
            <a:r>
              <a:rPr lang="sk-SK" sz="1800" dirty="0"/>
              <a:t>zámer (Vízia a Misia/</a:t>
            </a:r>
            <a:r>
              <a:rPr lang="sk-SK" sz="1800" dirty="0" err="1"/>
              <a:t>Vision</a:t>
            </a:r>
            <a:r>
              <a:rPr lang="sk-SK" sz="1800" dirty="0"/>
              <a:t> and </a:t>
            </a:r>
            <a:r>
              <a:rPr lang="sk-SK" sz="1800" dirty="0" err="1"/>
              <a:t>Mission</a:t>
            </a:r>
            <a:r>
              <a:rPr lang="sk-SK" sz="1800" dirty="0"/>
              <a:t>) Vysokej školy zdravotníctva a sociálnej práce sv.  Alžbety v Bratislave, n. o. na roky </a:t>
            </a:r>
            <a:r>
              <a:rPr lang="sk-SK" sz="1800" dirty="0" smtClean="0"/>
              <a:t>2021-2026.</a:t>
            </a:r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sk-SK" sz="1800" dirty="0"/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sk-SK" sz="1800" dirty="0" smtClean="0"/>
              <a:t>Štruktúry</a:t>
            </a:r>
            <a:r>
              <a:rPr lang="sk-SK" sz="1800" dirty="0"/>
              <a:t>, politiky a procesy koherentného vnútorného systému zabezpečovania kvality vysokoškolského </a:t>
            </a:r>
            <a:r>
              <a:rPr lang="sk-SK" sz="1800" dirty="0" smtClean="0"/>
              <a:t>vzdelávania.</a:t>
            </a:r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sk-SK" sz="1800" dirty="0"/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sk-SK" sz="1800" dirty="0" smtClean="0"/>
              <a:t>Tvorba</a:t>
            </a:r>
            <a:r>
              <a:rPr lang="sk-SK" sz="1800" dirty="0"/>
              <a:t>, príprava, schvaľovanie, úprava a zánik študijných programov </a:t>
            </a:r>
            <a:r>
              <a:rPr lang="sk-SK" sz="1800" dirty="0" err="1" smtClean="0"/>
              <a:t>VŠZaSP</a:t>
            </a:r>
            <a:r>
              <a:rPr lang="sk-SK" sz="1800" dirty="0" smtClean="0"/>
              <a:t>.</a:t>
            </a:r>
            <a:endParaRPr lang="sk-SK" sz="1800" dirty="0"/>
          </a:p>
          <a:p>
            <a:pPr marL="82550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sk-SK" sz="1400" dirty="0" smtClean="0"/>
              <a:t> </a:t>
            </a:r>
            <a:endParaRPr lang="sk-SK" sz="1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0816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926</TotalTime>
  <Words>732</Words>
  <Application>Microsoft Office PowerPoint</Application>
  <PresentationFormat>Prezentácia na obrazovke (4:3)</PresentationFormat>
  <Paragraphs>150</Paragraphs>
  <Slides>18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6" baseType="lpstr">
      <vt:lpstr>Arial</vt:lpstr>
      <vt:lpstr>Calibri</vt:lpstr>
      <vt:lpstr>Gill Sans MT</vt:lpstr>
      <vt:lpstr>Symbol</vt:lpstr>
      <vt:lpstr>Times New Roman</vt:lpstr>
      <vt:lpstr>Verdana</vt:lpstr>
      <vt:lpstr>Wingdings 2</vt:lpstr>
      <vt:lpstr>Slnovrat</vt:lpstr>
      <vt:lpstr>Prezentácia programu PowerPoint</vt:lpstr>
      <vt:lpstr>Udelenie štátneho súhlasu na pôsobenie súkromnej Vysokej školy zdravotníctva a sociálnej práce sv. Alžbety v Bratislave, n. o. (VŠZaSP)  Uznesenie vlády Slovenskej republiky  č. 891  z 24. septembra 2003</vt:lpstr>
      <vt:lpstr>Slovenská akreditačná agentúra pre vysoké školstvo (SAAVŠ)</vt:lpstr>
      <vt:lpstr>Základné limity veci a času</vt:lpstr>
      <vt:lpstr>Prezentácia programu PowerPoint</vt:lpstr>
      <vt:lpstr>                                       Začiatok uplatňovania politík vnútorného systému 27. júl 2020-28. júl 2020   pod vedením zriaďovateľa  †  prof.  MUDr.  Vladimíra Krčméryho, DrSc. </vt:lpstr>
      <vt:lpstr>Politiky, štruktúry a procesy</vt:lpstr>
      <vt:lpstr>Prezentácia programu PowerPoint</vt:lpstr>
      <vt:lpstr>Politiky, štruktúry a procesy</vt:lpstr>
      <vt:lpstr>Prezentácia programu PowerPoint</vt:lpstr>
      <vt:lpstr>Normatívna činnosť </vt:lpstr>
      <vt:lpstr>Štruktúry vnútorného  systému</vt:lpstr>
      <vt:lpstr>Organizácia VŠZ a SP</vt:lpstr>
      <vt:lpstr>Prezentácia programu PowerPoint</vt:lpstr>
      <vt:lpstr>Študijné programy</vt:lpstr>
      <vt:lpstr>Študijné programy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ĽUDSKÉ PRÁVA, STAROBA A STARNUTIE</dc:title>
  <dc:creator>Zuzula</dc:creator>
  <cp:lastModifiedBy>Dana Súsgtriková</cp:lastModifiedBy>
  <cp:revision>162</cp:revision>
  <cp:lastPrinted>2024-04-07T18:22:18Z</cp:lastPrinted>
  <dcterms:created xsi:type="dcterms:W3CDTF">2013-04-17T07:47:11Z</dcterms:created>
  <dcterms:modified xsi:type="dcterms:W3CDTF">2024-04-10T11:48:33Z</dcterms:modified>
</cp:coreProperties>
</file>